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7"/>
  </p:notesMasterIdLst>
  <p:sldIdLst>
    <p:sldId id="2147375254" r:id="rId2"/>
    <p:sldId id="2147375240" r:id="rId3"/>
    <p:sldId id="2147375255" r:id="rId4"/>
    <p:sldId id="2147375259" r:id="rId5"/>
    <p:sldId id="2147375272" r:id="rId6"/>
    <p:sldId id="2147375270" r:id="rId7"/>
    <p:sldId id="2147375271" r:id="rId8"/>
    <p:sldId id="2147375262" r:id="rId9"/>
    <p:sldId id="2147375263" r:id="rId10"/>
    <p:sldId id="2147375274" r:id="rId11"/>
    <p:sldId id="2147375265" r:id="rId12"/>
    <p:sldId id="2147375266" r:id="rId13"/>
    <p:sldId id="2147375268" r:id="rId14"/>
    <p:sldId id="2147375269" r:id="rId15"/>
    <p:sldId id="2147375273" r:id="rId16"/>
  </p:sldIdLst>
  <p:sldSz cx="11963400" cy="6729413"/>
  <p:notesSz cx="6797675" cy="9926638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MetaPlusLF" panose="02000503060000020004" pitchFamily="2" charset="0"/>
      <p:regular r:id="rId27"/>
      <p:bold r:id="rId2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72"/>
            <p14:sldId id="2147375270"/>
            <p14:sldId id="2147375271"/>
            <p14:sldId id="2147375262"/>
            <p14:sldId id="2147375263"/>
            <p14:sldId id="2147375274"/>
            <p14:sldId id="2147375265"/>
            <p14:sldId id="2147375266"/>
            <p14:sldId id="2147375268"/>
            <p14:sldId id="2147375269"/>
            <p14:sldId id="2147375273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C495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13" autoAdjust="0"/>
    <p:restoredTop sz="82134" autoAdjust="0"/>
  </p:normalViewPr>
  <p:slideViewPr>
    <p:cSldViewPr snapToGrid="0">
      <p:cViewPr varScale="1">
        <p:scale>
          <a:sx n="132" d="100"/>
          <a:sy n="132" d="100"/>
        </p:scale>
        <p:origin x="1674" y="132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560" max="2560" units="cm"/>
          <inkml:channel name="Y" type="integer" max="1440" units="cm"/>
          <inkml:channel name="T" type="integer" max="2.14748E9" units="dev"/>
        </inkml:traceFormat>
        <inkml:channelProperties>
          <inkml:channelProperty channel="X" name="resolution" value="85.76215" units="1/cm"/>
          <inkml:channelProperty channel="Y" name="resolution" value="42.85714" units="1/cm"/>
          <inkml:channelProperty channel="T" name="resolution" value="1" units="1/dev"/>
        </inkml:channelProperties>
      </inkml:inkSource>
      <inkml:timestamp xml:id="ts0" timeString="2024-02-22T10:43:29.7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8840 14617 0,'13'0'188,"-13"-13"-157,13 13 16,-13-13-32,13 13-15,-13-26 16,13 26 0,-13-13-16,0 0 15,13 0 1,0 13-1,-13-13 1,0 0 15,13 13-15,-13-13 0,13-13-1,-13 13 16,13 0-15,0 0 0,-13 0-1,13 13 1,0-26 15,0 13-15,-13-13-1,26 0 1,-13 26 0,-13-13-16,13 13 15,0-13 1,0-13 0,0 26-1,0-13 16,0 13-15,0 0 15,0-13-15,0 0 0,13 13-1,13-13 1,-13 0-16,0 13 15,12 0 1,-12 0 0,0 0-16,0 0 15,0 0 1,13 0 0,-13 0-1,52 0 1,-13 0-1,91 13 1,38 13 15,-90-13-15,0-13 0,-52 0-1,-39 13 1,0-13-1,0 0 17,0 13-17,13-13 1,-13 0 0,13 0-1,-26 13 1,13-13-16,13 0 31,-13 13 0,13 0-15,-13 0 0,13 0-1,-26 0 1,26 13-1,-13-13 1,0 13 0,0 0-1,0-13 1,-13 0 0,26 0-1,-26 0 1,13 0-1,0 13 17,0-13-17,0-13 1,0 13 0,-1 0-1,1-13 1,0 13-1,0 0 1,0 0 0,0 0-1,13-13-15,-26 13 16,26 0 0,13 0-1,-26 0 1,13 0 15,0 0-15,0 0-1,13 0 1,13 0 0,-26 0-1,26 0 1,-13-1-1,-13 14 1,13-13 0,-26 0-1,13-13-15,-13 0 16,26 13 0,-13 0-1,-13-13-15,13 0 16,25 0 15,-12 13-15,-13-13-1,13 0 1,-13 0 0,0 0-1,0 0 1,0 0-1,0 0-15,0 0 16,26 0 0,-13 0-1,26 0 1,0 0 0,-26 0-1,13-26 16,-13 13-15,-26 13 0,0 0-1,-1-13 1,1 13 0,13-13-1,0 0 1,0 0-1,0 1 1,0-14 0,0 26-1,-13-13 1,13-13 0,-26 13-1,39-13 16,-13 0-15,-13 0 15,13 13-15,-26 0 0,0-13-1,13 26 1,-13-13-1,0 0 1,13 13 0,-13-13-1,0-13 1,13 26 0,-13-13-1,13-13 16,-13 13-15,13 13 0,-13-13-1,0 0 1,13-13 0,-13 13-1,0 0 1,13 0-1,-13 0 1,13 13 0,-13-13-1,13 13 17,-13-13-17</inkml:trace>
  <inkml:trace contextRef="#ctx0" brushRef="#br0" timeOffset="7008.09">15123 14059 0,'0'13'141,"0"12"-141,0 1 15,0-13 1,0 13-16,0 13 16,0-13-1,0-13 1</inkml:trace>
  <inkml:trace contextRef="#ctx0" brushRef="#br0" timeOffset="7814.95">15084 14773 0,'0'12'141,"0"27"-125,0 0-16,0-26 15,0 13 1,0-13-1</inkml:trace>
  <inkml:trace contextRef="#ctx0" brushRef="#br0" timeOffset="8454.61">15006 15344 0,'0'13'78,"0"0"-78,0 0 47,0 13-31,0 0-16,0 0 16,0-1-16,0-12 31</inkml:trace>
  <inkml:trace contextRef="#ctx0" brushRef="#br0" timeOffset="9202.52">15019 15850 0,'0'13'141,"0"26"-141,0-26 15,0 13 1,0 0-16,0-13 16,0 0-1,13 13 1,-13-13 0,0 0-1</inkml:trace>
  <inkml:trace contextRef="#ctx0" brushRef="#br0" timeOffset="47726.1">17680 13942 0,'13'0'219,"0"0"-203,0 13-16,0-13 31,0 0-16,0 0 1,0 0-16,0 0 16,26 13-1,-26-13 1,13 13 0,-13-13-1,52 26 1,-65-13-1,39-13 1,-13 13 0,-13-13-1,13 13 1,-26 0 15,13-13-15,0 13 15,0-13-15,0 25-1,0-12 1,0 0 15,0-13-15,0 26-1,13-13 1,-26 0 0,13 0-1,-13 13 1,13-13 0,-13 0-16,0 0 15,25 26 1,-12-13 15,0-13-15,-13 0-1,0 0 1,0 0 0,0 0 15,13 0-16,-13 0 1,0 0 0,0 0-1,0 13 1,0-13 0,0 0-1,0 0 16,0 0 1,0 0-17,0 0 1,0 0 15,0 0-15,0 0-1,0 0 17,-13 13-17,0-13 1,13 0 0,0 0-1,-13-13 1,13 13-1,-12 13 1,-1-26 0,0 13-1,-13 26 17,26-26-17,-26 0 1,-26 25-1,52-25 1,-26 0-16,13 0 16,-26 13-1,26-26 1,-26 26 0,13 0-1,0-26 1,0 13-1,13 0 1,0 0 0,-26-13 15,13 26-15,0-26-1,0 13 1,13 0-1,-13-13 1,13 13 0,0-13-1,0 13 1,0 0 0,-13 0-1,13-13 1,-13 13-1,13-13 1,0 13 15,0 0-15,1-13 0,-1 0-16,0 13 15,-13-13 1,13 13-1,0 0-15,0-13 16,-13 13 0,13 0-1,0-13 1,-13 13 0,0-13-1,13 26 1,-13-13 15,0 0-15,13 0-1,-13 0 1,13-13 15,13 13-15,-13 0-1,0 0 1,-13 0 0,13 0-1,-13 13 1,26-13 0,-13 0-16,0 0 15,0 13 1,0-13 15,0 0-15,0 0-1,13-1 1,-13 1 15,13 0 0,0 0-15,-13 0 0,13 0 15,-13 0-31,0 13 16,13-13-1,-13 13 1,0-13 15,13 0-31,-13 26 31,13-26-15,-13 13-16,13-13 16,0 26-1,-13 26 1,13-39-1,0 13 1,-13 0 0,13 0-1,0-13 1,0-13 15,0 13-15,0 0-1,0-13 1,0 0 0,0 13-1,0-13 1,0 12 0,0-12-1,0 13 16,0-13-15,0 0 15,0 0-15,13 0-16,0 13 31,-13-13 0,13 0 1,-13 0-1,0 0-15,13-13-1,-13 13 1,13-13 15,-13 13 0,13-13-31,0 13 47,0 0-31,0-13-1,0 13 1,0-13 0,0 13-1,0 0 1,0 0 0,0-13-1,0 13 16,0-13 1,-13 13-17,13-13 1,-13 13 0,13-13 15,0 13-16,0-13 1,0 13 15,13 0-15,0 0 0,-13-13-16,0 13 15,13 0 1,0 0-1,-26 0 1,13-13 172,13 0-157,13 13-31,0 0 15,0-13-15,-13 0 16,-13 13 0,-1-13-16</inkml:trace>
  <inkml:trace contextRef="#ctx0" brushRef="#br0" timeOffset="71737.08">2960 14214 0,'0'-13'203,"13"0"-171,0 13-32,-13-13 15,13 0 1,-13 0-1,13 0 1,-13 0-16,13 0 31,0 0-15,-13 1 0,13 12-1,-13-13 1,0 0 15,13 13 32,-13-13-48,0 0 1,13 13 93,-13 13-93,0 13-1,0-13-15,13 12 16,-13 1 0,0 13-1,0-13-15,0 0 16,-13 52 0,13-52-1,0 26 1,-13 13-1,13-39 17,0 0-17,0 0 1,0-13 0,0 26-1,0-13 16,0 26-15,0 0 0,0-13-1,0 12 1,0-25 0,13 0-1,0 26 1,-13-26-1,0-13-15,12 26 16,-12 0 0,13-13-1,-13-13 17,0 13-32,13 0 31,-13-13-16</inkml:trace>
  <inkml:trace contextRef="#ctx0" brushRef="#br0" timeOffset="88752.92">18965 13591 0,'0'13'125,"0"39"-110,0-26 1,0 39-16,0-39 16,0 26-1,0 39 1,0-52-1,13-13 1,-13-13 0,13-39 62,-13 13-63,13-26-15,-13 13 16,13 26 0,-13-26-16,13 26 15,0 0 1,0-13 0,0 13-16,0 0 15,0 0 16,0 0-15,0 0 15,-13 13-31,13-13 16,-13 13 0,0 0 15,0 0-16,0 0 1,-13-13 0,13 13-1,-13-13 1,13 13 78,0 0-63,0 0-31,0 0 16,0 13-1,0-13 1,13 0-1,-13 0 1,13-13 0,0 0-1,0 0 1,0 0 0</inkml:trace>
  <inkml:trace contextRef="#ctx0" brushRef="#br0" timeOffset="89500.31">19264 13903 0,'0'-13'15,"13"13"95,0 0-95,26 0 1,13 0-1,65 0 1,25 13 0,-51 13-1,-39-26 1,-52 13 15,-13-13 0</inkml:trace>
  <inkml:trace contextRef="#ctx0" brushRef="#br0" timeOffset="90279.08">19459 14085 0,'13'0'47,"0"0"-32,0 0 1,-13-13-16,26 13 31,-13 0-15,0 0 31,0 0-32,0 0 1,12 0 0,1 13-1,13-13 1,-39 12 0</inkml:trace>
  <inkml:trace contextRef="#ctx0" brushRef="#br0" timeOffset="91670.47">19822 13773 0,'13'0'172,"0"13"-157,0 13-15,26 0 16,-39-13 0,26 13-16,-13-13 15,13 13 1,-26-13-1,0 0 48,-13 0-63,-13 13 16,13-13-1,-13 13 1,0 13-1,26-13 1,0-14-16,0 1 31,0 0 1,0 0-1,0 0 0,0 0 32,26 0-48,0 0 1,13 0-1,-13-13-15,0 0 16,13 13 0,13 0-1,-39-13 1</inkml:trace>
  <inkml:trace contextRef="#ctx0" brushRef="#br0" timeOffset="95850.56">19004 14266 0,'0'-13'31,"13"13"0,13 0 16,0 0-31,-13 0-1,13 13-15,-13 0 16,0-13 0,13 26-1,26 13 1,-39-26 0,13 26-1,0 0 1,-13-39 15,0 26-15,0 13-1,0-26 1,0 26 0,0-26-1,-13 0-15,13 13 31,-13-13-15,0 0 0,0 0-1,0 0 1,0 13 0,-13-13-1,0-13 16,13 13-15,-13-13 0,13 26-1,-13-26 1,0 13 0,0-13-1,13 13-15,-13-13 16,0 25-1,0-25 1,0 13 0,0 0 15,13 0-15,-26 0-1,13 0 16,0-13 1,13 13-17,-26 0 1,13 0 0,-13-13-1,13 13 1,13 0-1,-26-13-15,26 13 16,-39 0 0,-13 13-1,13 0 17,1 0-1,12-26-16,0 26 1,0-26 0,13 26-16,0-26 15,0 26 1,0-26 15,0 13-15,13 0-1,0 13 17,0-13-32,0 0 15,0 0 1,0 0 15,0 0-15,0 0-1,0 13 1,26-26 0,-26 13-1,13 13 1,0-26 0,-13 26-1,26-13 1,-13-13-1,13 26 1,0-13 0,-1 0-16,-12 0 31,52 13-15,-39-26 15,13 13-16,-26 0 1,0-13 0,0 0 15,-13 13-15,13-1 15,0-12-31,0 26 15,0-13 1,-13 0 0,26 13-1,-26-13 17,13 0-32,0 0 15,0 13 1,-13 0-1,0-13 1,0 0 0,0 13 15,0 0-15,0 0-1,0-13 1,-26 26-1,26-26 1,0 0 0,-13 0-1,0-13 1,0 13 0,0-13-1,0 13 1,13 0-1,-26-13 1,0 13 0,0-13 15,13 13-15,0-13-16,0 0 15,-26 13 1,0 13 15,13-26-31,-12 39 31,12-26-15,-13 0-16,-13 13 31,26-13-15,0 13-16,13-26 15,-26 26 1,26-13 0,0-13-16,0 13 15,13 0 1,-13 0 0,13 12-1,-26 1 1,26 0-1,-13 26 17,13-13-17,0-13 1,0 26 0,13-26-1,-13-13 1,13 13-1,0-13 17,13 13-17,0-26 1,26 26 0,0 13-1,-39-39 1,0 13-1,13 0 1,26 26 0,-13-26-1,-14 0-15,14 0 16,0 26 0,-13-39-1,-13 0 1,13 13-1,0-13 17,-13 0-17,0 0 1</inkml:trace>
  <inkml:trace contextRef="#ctx0" brushRef="#br0" timeOffset="106517.48">3868 14266 0,'0'-13'140,"13"-13"-124,0 13 0,0 0-1,0 0 1,0 13-1,0 13 17,0-13-17,0 13 1,-13 0 0,13 0-1,0-13 1,0 13-1,0-13 17,0 0-17,0 0 1,0 0 0,-13-13-1,13 0 1,0 0-1,0 0 1,0 0 0,26 0-1,13-13 1,39 0 0,-78 13-1</inkml:trace>
  <inkml:trace contextRef="#ctx0" brushRef="#br0" timeOffset="108549.13">4349 14227 0,'-13'0'109,"0"0"-93,0 13-1,13 0 1,-13-13-1,0 26-15,13-13 16,0 0 0,-13 0-16,13 13 31,0-13-15,0 0-1,0 26 16,0-26-15,0 13 0,13 0-1,0-13 1,0 13 0,0-13-1,0 0 1,13 0-1,0 13 1,13-13 0,-13-13-16,12 0 15,14 13 1,-13-13 15,-26 0-15,0 0-1,0-13 1,0 0 0,-13 0-1,0 0 17,0-13-17,0 0 1,-13 13-1,13-13 1,-13 26 0,0-26-1,13 13 1,0 0 0,-13 0 15,13 0-16,-13 13 1,0 0 0,13-13 31,-13 13-32,0 0 32,0-13-16,0 13-15,0 0 0,0 0 15,1 0-16,-1 0-15,0 0 16,0 0 0,13-13 15,-13 13-15,0 0 30,13-13-14,-13 13-17,0 0 63,0 0-15,0 0-63,13-13 16,-13 13-1,13-13 157</inkml:trace>
  <inkml:trace contextRef="#ctx0" brushRef="#br1" timeOffset="124040">19783 10645 0,'13'12'78,"-13"1"-62,0 13-1,0-13-15,0 0 16,13 13 0,-13 26-1,13 0 1,-13-26-1,13 91 1,-13-52 15,0-26-15,0 13-16,0 13 16,0 64-1,0 1 1,0 0-1,0 26 1,0-104 0,0 91-1,0-40 1,0-64 0,0 65-1,0 13 16,0-78-15,0 26-16,0-26 16,0 117-1,0-117 1,0 25-16,0-25 16,0 143-1,0-130 1,0 130-1,0 26 1,0-157 0,0 105-1,13-26 1,-13-65 0,13 65-1,-13-13 1,0-40 15,13 66-15,-13-13-1,13-65 1,-13 52 0,13 0-1,-13-52 1,13 51-1,-13-51 1,13 52 0,-13 26-1,13-52 1,-13-13-16,13 26 16,0 51-1,-13-51 16,13 13-15,-13-26-16,0-39 16,13 52-1,-13 25 1,13 27 0,-13-52-1,0-13-15,0-52 16,0 65-1,0-52 1,0 13 0,0-14-1,0-38-15,0 26 32,0 26-32,0-13 31,0 0-16,-13 39 1,0 0 0,13-39-1,-13 39 1,-13 0 0,26-40-1,0 27 1,-13-39-1,0-13-15,0 13 16,13 13 0,0-26-1,-13 0 1,0-26 62</inkml:trace>
  <inkml:trace contextRef="#ctx0" brushRef="#br1" timeOffset="127317.86">18926 9775 0,'0'-13'109,"0"-13"-93,0 13-16,13-39 16,-13 0-1,0 26-15,0-13 16,0 13 0,13-65-1,-13 78 1,13-39-16,-13 26 15,13-38 1,-13 51 0,0-13-1,0 13 1,13 13 15,0 13 0,0 26-15,0-27 0,13 105-1,0-91 1,0 26-16,-13-13 16,26 39-1,-26-65 1,-13 0-1,13-13 48,-13-13-47,13 0-1,-13 0-15,0-13 16,13 0-1,0 0 1,0-39 0,-13 52-1,13 0-15,-13-26 16,13 13 0,-13 13-1</inkml:trace>
  <inkml:trace contextRef="#ctx0" brushRef="#br1" timeOffset="128084.62">19770 9372 0,'-13'13'94,"0"26"-78,-13-13-16,0 26 15,13-13 1,-39 52-16,1 13 16,25-52-1,-65 117 1,39-53 0,26-64-16,0 0 15,0 0 1</inkml:trace>
  <inkml:trace contextRef="#ctx0" brushRef="#br1" timeOffset="130132">19952 9606 0,'0'-13'16,"0"0"31,26 13-32,-13 0 16,0 0-15,0 0 0,0 0 15,26 52-15,-26-39-1,13 39 1,0-13-1,-13 0-15,0-13 16,0 13 0,0 0-1,-13-26 1,0 26 0,0-26-1,0 12 16,-39 14-15,13-26 0,-26 52-1,-13-13 1,39-26 0,0-26-16,13 26 15,-13-13 1,13-13-1,0 0-15,0 0 47,0 0-15,0 0-1,13-13-31,-13-13 31,0 13-15,-13-39-1,26 13 1,0 26 0,13-13-1,0 13 1,-13 0-1,0 0-15,13 13 16,0 0 0,0 0 15,0 0 47,0 0-47,0 13-31,-13 0 16,26 0 0,-26 0-16,26 0 15,-13 0 1,0 13-16,0 0 15,26 13 1,-13-13 0,-13-13-1,13 13 1,-13-13 31,-13 0-32,13-13 1,0 0 93,0 0-109,0-13 16,0 0 0,0 0-16,13-13 15,-13 13 1,-13-13-16,13 0 31,13-13-15,-26 13-1,0 0 1</inkml:trace>
  <inkml:trace contextRef="#ctx0" brushRef="#br1" timeOffset="169729.86">21536 13955 0,'-13'13'172,"0"-13"-141,0 13-15,0 0-16,0 0 31,0-13-16,0 13 1,0-13 0,0 13-1,0 0 1,-13-13 0,13 13-1,-13 0 1,13-13-1,0 0-15,0 0 16,0 13 0,0-13 15,13 12 0,-13-12-15,0 0-1,13 13 1,-13 0 0,0 0-1,0-13 1,0 13 0,13 0 15,0 0-16,0 0 17,-13-13-17,13 13-15,0 0 16,0 0 0,0 0-1,-13 13 1,13-13-1,0 0 17</inkml:trace>
  <inkml:trace contextRef="#ctx0" brushRef="#br1" timeOffset="172657.96">21341 14033 0,'0'-13'16,"-13"26"62,0-13-62,-39 39-1,13-26-15,0 12 16,-13 1 0,13-13-16,0 13 15,-13 13 1,26-26 0,14 13-16,-1-26 31,13 26-16,-13-13 17,13 13-17,0 0 1,0 0-16,0-13 16,0 52-1,0-26 1,0 13-1,0-13 1,13 0 0,-13 0-16,13-13 15,12 39 1,-25-39 15,13-1-31,26 40 16,-26-52-1,0 26 1,13 13 0,13 0-1,-13-26 1,26 26 0,-13-13-1,0-13 1,13 13-1,13-13 1,-26-13 0,39 13-1,39 13 1,-40-13 15,66 13-15,-26-13-1,-26 0 1,-13 0 0,-52-13-1,0-13-15,-13 0 16,0 12 0,0 1 15,0-13-16,13 13 17,13 39-17,-13-39 1,-14 13 0,14-13-1,13 52 1,-26-52-1,13 26 1,-13-13 0,-13-13-1,26 0 1,-13 13 0,-13-13-1,0 0 1,26 26-1,-26-13 1,0 26 0,13 13-1,-13-52 17,0 39-17,0-26 1,0-13-1,0 0 1,0 0 0,0 0-16,0-1 15,-26 14 1,13 0 0,-13-13-1,0 26 1,-39 26-1,26-13 1,-51 52 0,25-52 15,-39 39-15,13-26-1,26-26 1,-13 13-1,0-13 1,26-14 0,26-12-16,-38 13 15,-53 26 1,0-13 0,39-13-1,0 13 1,39-39-1,-39 39 1,26-26 15,26 0-15,0-13 0,13 13-1,0-13 1,-13 0-1,14 0 1,-1 0 0,0 0-1,0 0 1,0 0 0,-13 0-1,0 0 16,13 0-15</inkml:trace>
  <inkml:trace contextRef="#ctx0" brushRef="#br1" timeOffset="175207.26">5816 14435 0,'38'0'156,"27"0"-140,91 0-16,-39 13 15,65 0-15,-26 0 16,-66 0 0,14 0-1,-65 0-15,-26-13 16</inkml:trace>
  <inkml:trace contextRef="#ctx0" brushRef="#br1" timeOffset="176993.7">7075 14318 0,'39'-39'110,"52"0"-110,-53 26 15,53-26 1,-39 13-16,39-13 16,-39 1-1,-26 38-15,13-39 16,-26 26 15,0 0-15,0 13 62,-13 26 47,0 13-110,0-14-15,0 40 16,-13-13 0,-13 13-16,13 26 15,13-52 1,-13 52 0,0-26-1,13 39 1,0-39-1,0-27-15,0 14 16,0-13 0,0-13-1,0 0 17,0-13-17,13-13 1,-13 13-1,0 13 1,0 0 0,13 0-1,-13 0 1,0-13 0,0 13-1,0 26 1,0-39-1,0 65 1,0-65 0,0 0 62,0 0-63,13-13 17,-13 13-17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22.02.2024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  <a:p>
            <a:r>
              <a:rPr lang="de-DE" dirty="0"/>
              <a:t>k: Frequenz</a:t>
            </a:r>
          </a:p>
          <a:p>
            <a:r>
              <a:rPr lang="de-DE" dirty="0"/>
              <a:t>n: sample Point -&gt; time</a:t>
            </a:r>
          </a:p>
          <a:p>
            <a:r>
              <a:rPr lang="de-DE" dirty="0"/>
              <a:t>X[k]: </a:t>
            </a:r>
            <a:r>
              <a:rPr lang="de-DE" dirty="0" err="1"/>
              <a:t>correlating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Steve </a:t>
            </a:r>
            <a:r>
              <a:rPr lang="de-DE" dirty="0" err="1"/>
              <a:t>Brunton</a:t>
            </a:r>
            <a:r>
              <a:rPr lang="de-DE" dirty="0"/>
              <a:t> University </a:t>
            </a:r>
            <a:r>
              <a:rPr lang="de-DE" dirty="0" err="1"/>
              <a:t>of</a:t>
            </a:r>
            <a:r>
              <a:rPr lang="de-DE" dirty="0"/>
              <a:t> Washington (</a:t>
            </a:r>
            <a:r>
              <a:rPr lang="de-DE" dirty="0" err="1"/>
              <a:t>Mechanical</a:t>
            </a:r>
            <a:r>
              <a:rPr lang="de-DE" dirty="0"/>
              <a:t> Engineering)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91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75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9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N </a:t>
            </a:r>
            <a:r>
              <a:rPr lang="de-DE" dirty="0" err="1"/>
              <a:t>Ts</a:t>
            </a:r>
            <a:r>
              <a:rPr lang="de-DE" dirty="0"/>
              <a:t> = N/</a:t>
            </a:r>
            <a:r>
              <a:rPr lang="de-DE" dirty="0" err="1"/>
              <a:t>Fs</a:t>
            </a:r>
            <a:endParaRPr lang="de-DE" dirty="0"/>
          </a:p>
          <a:p>
            <a:r>
              <a:rPr lang="de-DE" dirty="0"/>
              <a:t>T_1 =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/>
              <a:t>T_2 = ½ T_1 = ½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 err="1"/>
              <a:t>T_k</a:t>
            </a:r>
            <a:r>
              <a:rPr lang="de-DE" dirty="0"/>
              <a:t> = 1/k N </a:t>
            </a:r>
            <a:r>
              <a:rPr lang="de-DE" dirty="0" err="1"/>
              <a:t>Ts</a:t>
            </a:r>
            <a:endParaRPr lang="de-DE" dirty="0"/>
          </a:p>
          <a:p>
            <a:r>
              <a:rPr lang="de-DE" dirty="0"/>
              <a:t>Oder Kehrwert -&gt; Frequenzen:</a:t>
            </a:r>
            <a:br>
              <a:rPr lang="de-DE" dirty="0"/>
            </a:br>
            <a:r>
              <a:rPr lang="de-DE" dirty="0" err="1"/>
              <a:t>f_k</a:t>
            </a:r>
            <a:r>
              <a:rPr lang="de-DE" dirty="0"/>
              <a:t> = k/N </a:t>
            </a:r>
            <a:r>
              <a:rPr lang="de-DE" dirty="0" err="1"/>
              <a:t>fs</a:t>
            </a:r>
            <a:r>
              <a:rPr lang="de-DE" dirty="0"/>
              <a:t> = k </a:t>
            </a:r>
            <a:r>
              <a:rPr lang="de-DE" dirty="0" err="1"/>
              <a:t>fs</a:t>
            </a:r>
            <a:r>
              <a:rPr lang="de-DE" dirty="0"/>
              <a:t>/N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62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8.png"/><Relationship Id="rId18" Type="http://schemas.openxmlformats.org/officeDocument/2006/relationships/image" Target="../media/image41.png"/><Relationship Id="rId3" Type="http://schemas.openxmlformats.org/officeDocument/2006/relationships/tags" Target="../tags/tag37.xml"/><Relationship Id="rId21" Type="http://schemas.openxmlformats.org/officeDocument/2006/relationships/image" Target="../media/image420.png"/><Relationship Id="rId7" Type="http://schemas.openxmlformats.org/officeDocument/2006/relationships/tags" Target="../tags/tag41.xml"/><Relationship Id="rId12" Type="http://schemas.openxmlformats.org/officeDocument/2006/relationships/image" Target="../media/image27.png"/><Relationship Id="rId17" Type="http://schemas.openxmlformats.org/officeDocument/2006/relationships/image" Target="../media/image40.png"/><Relationship Id="rId2" Type="http://schemas.openxmlformats.org/officeDocument/2006/relationships/tags" Target="../tags/tag36.xml"/><Relationship Id="rId16" Type="http://schemas.openxmlformats.org/officeDocument/2006/relationships/image" Target="../media/image12.png"/><Relationship Id="rId20" Type="http://schemas.openxmlformats.org/officeDocument/2006/relationships/image" Target="../media/image42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6.png"/><Relationship Id="rId5" Type="http://schemas.openxmlformats.org/officeDocument/2006/relationships/tags" Target="../tags/tag39.xml"/><Relationship Id="rId15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hyperlink" Target="https://de.wikipedia.org/wiki/Leck-Effekt" TargetMode="Externa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.pn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9TZanwbBk?si=1LpI4aEXoSLnc3h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dspace.com/de/gmb/home/news/engineers-insights/fast-fourier-ttf-controldesk.cfm" TargetMode="External"/><Relationship Id="rId4" Type="http://schemas.openxmlformats.org/officeDocument/2006/relationships/hyperlink" Target="https://youtu.be/QmgJmh2I3Fw?si=5J9WOdzGHVEW_OF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7.png"/><Relationship Id="rId10" Type="http://schemas.openxmlformats.org/officeDocument/2006/relationships/notesSlide" Target="../notesSlides/notesSlide1.xml"/><Relationship Id="rId19" Type="http://schemas.openxmlformats.org/officeDocument/2006/relationships/customXml" Target="../ink/ink1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tags" Target="../tags/tag27.xml"/><Relationship Id="rId21" Type="http://schemas.openxmlformats.org/officeDocument/2006/relationships/image" Target="../media/image30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6.png"/><Relationship Id="rId2" Type="http://schemas.openxmlformats.org/officeDocument/2006/relationships/tags" Target="../tags/tag26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4.png"/><Relationship Id="rId10" Type="http://schemas.openxmlformats.org/officeDocument/2006/relationships/tags" Target="../tags/tag34.xml"/><Relationship Id="rId19" Type="http://schemas.openxmlformats.org/officeDocument/2006/relationships/image" Target="../media/image28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3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2FFE586-7C2B-1F21-B27C-D4656049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 t="5059" r="6640" b="4860"/>
          <a:stretch/>
        </p:blipFill>
        <p:spPr>
          <a:xfrm>
            <a:off x="7073533" y="1675615"/>
            <a:ext cx="4635867" cy="46045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50B333-7AC7-884A-F146-AE142A13E7AC}"/>
              </a:ext>
            </a:extLst>
          </p:cNvPr>
          <p:cNvCxnSpPr>
            <a:cxnSpLocks/>
          </p:cNvCxnSpPr>
          <p:nvPr/>
        </p:nvCxnSpPr>
        <p:spPr>
          <a:xfrm>
            <a:off x="9513251" y="2396234"/>
            <a:ext cx="1" cy="3595989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4C01185-6771-D2C3-4EA1-5475A13AC579}"/>
              </a:ext>
            </a:extLst>
          </p:cNvPr>
          <p:cNvSpPr txBox="1"/>
          <p:nvPr/>
        </p:nvSpPr>
        <p:spPr>
          <a:xfrm>
            <a:off x="8993141" y="1811459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B908AD-DD7B-5CA4-E705-955EF79B3757}"/>
              </a:ext>
            </a:extLst>
          </p:cNvPr>
          <p:cNvGrpSpPr/>
          <p:nvPr/>
        </p:nvGrpSpPr>
        <p:grpSpPr>
          <a:xfrm>
            <a:off x="307908" y="2416854"/>
            <a:ext cx="2682290" cy="2956842"/>
            <a:chOff x="307908" y="2416854"/>
            <a:chExt cx="2682290" cy="295684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E57B70B-D9CE-746B-CC93-04CDE2D2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280"/>
            <a:stretch/>
          </p:blipFill>
          <p:spPr>
            <a:xfrm>
              <a:off x="307908" y="2416854"/>
              <a:ext cx="2682290" cy="295684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4F632F2-4332-C818-EFE6-221EF543E656}"/>
                </a:ext>
              </a:extLst>
            </p:cNvPr>
            <p:cNvSpPr/>
            <p:nvPr/>
          </p:nvSpPr>
          <p:spPr>
            <a:xfrm>
              <a:off x="1423851" y="2847703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07C2CB95-B19B-47D7-1EC8-8D2D708FD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" t="5770" r="2162" b="3272"/>
          <a:stretch/>
        </p:blipFill>
        <p:spPr>
          <a:xfrm>
            <a:off x="3111132" y="1932780"/>
            <a:ext cx="3962401" cy="28638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FB5A30-2F2C-A4C8-0401-ED3DF55D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5069" r="1711" b="5157"/>
          <a:stretch/>
        </p:blipFill>
        <p:spPr>
          <a:xfrm>
            <a:off x="3111133" y="1882735"/>
            <a:ext cx="3962400" cy="29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9131-9570-A007-0037-6AB89470859A}"/>
              </a:ext>
            </a:extLst>
          </p:cNvPr>
          <p:cNvSpPr txBox="1"/>
          <p:nvPr/>
        </p:nvSpPr>
        <p:spPr>
          <a:xfrm>
            <a:off x="6185263" y="4970417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latin typeface="+mn-lt"/>
              </a:rPr>
              <a:t>Normalization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of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the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amplitudes</a:t>
            </a:r>
            <a:r>
              <a:rPr lang="de-DE" sz="1600" u="sng" dirty="0">
                <a:latin typeface="+mn-lt"/>
              </a:rPr>
              <a:t>: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- 1/</a:t>
            </a:r>
            <a:r>
              <a:rPr lang="de-DE" sz="1600" dirty="0" err="1">
                <a:latin typeface="+mn-lt"/>
              </a:rPr>
              <a:t>N_samples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</a:t>
            </a:r>
            <a:r>
              <a:rPr lang="de-DE" sz="1600" dirty="0" err="1">
                <a:latin typeface="+mn-lt"/>
              </a:rPr>
              <a:t>times</a:t>
            </a:r>
            <a:r>
              <a:rPr lang="de-DE" sz="1600" dirty="0">
                <a:latin typeface="+mn-lt"/>
              </a:rPr>
              <a:t> 2: </a:t>
            </a:r>
            <a:r>
              <a:rPr lang="de-DE" sz="1600" dirty="0" err="1">
                <a:latin typeface="+mn-lt"/>
              </a:rPr>
              <a:t>considering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r>
              <a:rPr lang="de-DE" sz="1600" dirty="0">
                <a:latin typeface="+mn-lt"/>
              </a:rPr>
              <a:t> half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spectrum</a:t>
            </a:r>
            <a:endParaRPr lang="de-DE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⇝</a:t>
            </a:r>
            <a:r>
              <a:rPr lang="de-DE" sz="1600" dirty="0">
                <a:latin typeface="+mn-lt"/>
              </a:rPr>
              <a:t> 1/(</a:t>
            </a:r>
            <a:r>
              <a:rPr lang="de-DE" sz="1600" dirty="0" err="1">
                <a:latin typeface="+mn-lt"/>
              </a:rPr>
              <a:t>N_samples</a:t>
            </a:r>
            <a:r>
              <a:rPr lang="de-DE" sz="1600" dirty="0">
                <a:latin typeface="+mn-lt"/>
              </a:rPr>
              <a:t> /2)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0B6D98-70F6-2145-3D88-FBC0CC4E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5568920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7B2091-078F-9E05-1E79-A73499A6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47" y="1909277"/>
            <a:ext cx="6258258" cy="37273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762A81-316F-2730-0B3B-D23C2D20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B15317E9-12E7-B328-33CA-AF944D893572}"/>
              </a:ext>
            </a:extLst>
          </p:cNvPr>
          <p:cNvSpPr/>
          <p:nvPr/>
        </p:nvSpPr>
        <p:spPr>
          <a:xfrm>
            <a:off x="216128" y="5900057"/>
            <a:ext cx="4242745" cy="384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28DA87-48A9-FEE9-047E-AC325C1C65DE}"/>
              </a:ext>
            </a:extLst>
          </p:cNvPr>
          <p:cNvSpPr/>
          <p:nvPr/>
        </p:nvSpPr>
        <p:spPr>
          <a:xfrm>
            <a:off x="9191158" y="1904225"/>
            <a:ext cx="2672324" cy="109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1912481"/>
            <a:ext cx="11456987" cy="39608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Nyquist frequency (highest frequency to be detected):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resolution</a:t>
            </a:r>
            <a:r>
              <a:rPr lang="de-DE" sz="1600" dirty="0">
                <a:latin typeface="+mn-lt"/>
              </a:rPr>
              <a:t> (bin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One-sided</a:t>
            </a:r>
            <a:r>
              <a:rPr lang="de-DE" dirty="0"/>
              <a:t> FFT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b="1" dirty="0"/>
              <a:t>Note </a:t>
            </a:r>
            <a:r>
              <a:rPr lang="de-DE" b="1" dirty="0" err="1"/>
              <a:t>considered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r>
              <a:rPr lang="de-DE" b="1" dirty="0"/>
              <a:t>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finite </a:t>
            </a:r>
            <a:r>
              <a:rPr lang="de-DE" dirty="0" err="1"/>
              <a:t>samples</a:t>
            </a: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dirty="0" err="1">
                <a:solidFill>
                  <a:schemeClr val="accent4"/>
                </a:solidFill>
              </a:rPr>
              <a:t>Only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4"/>
                </a:solidFill>
              </a:rPr>
              <a:t>one</a:t>
            </a:r>
            <a:r>
              <a:rPr lang="de-DE" dirty="0"/>
              <a:t> DSP Signal Processing </a:t>
            </a:r>
            <a:r>
              <a:rPr lang="de-DE" dirty="0" err="1"/>
              <a:t>License@Festo</a:t>
            </a:r>
            <a:r>
              <a:rPr lang="de-DE" dirty="0"/>
              <a:t> !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3DEE69-5F0D-4EB8-EBBC-4B13FCD13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70" y="2841649"/>
            <a:ext cx="1352700" cy="2819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3CFF82E-5410-EB53-E2A8-4DB614C38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8" y="3294682"/>
            <a:ext cx="888310" cy="31719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20E6512-E088-4E2A-8868-56217ACF8E99}"/>
              </a:ext>
            </a:extLst>
          </p:cNvPr>
          <p:cNvGrpSpPr/>
          <p:nvPr/>
        </p:nvGrpSpPr>
        <p:grpSpPr>
          <a:xfrm>
            <a:off x="9191158" y="3504963"/>
            <a:ext cx="2392998" cy="2035274"/>
            <a:chOff x="5797725" y="3999918"/>
            <a:chExt cx="2392998" cy="2035274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FB112C-CB78-2ECC-70B2-20D9A9C171FB}"/>
                </a:ext>
              </a:extLst>
            </p:cNvPr>
            <p:cNvGrpSpPr/>
            <p:nvPr/>
          </p:nvGrpSpPr>
          <p:grpSpPr>
            <a:xfrm>
              <a:off x="5848199" y="5296149"/>
              <a:ext cx="2318544" cy="739043"/>
              <a:chOff x="8826520" y="5296149"/>
              <a:chExt cx="2318544" cy="739043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A2C4FB0-1DC3-7F6D-8669-3C59C4E95CF1}"/>
                  </a:ext>
                </a:extLst>
              </p:cNvPr>
              <p:cNvSpPr txBox="1"/>
              <p:nvPr/>
            </p:nvSpPr>
            <p:spPr>
              <a:xfrm>
                <a:off x="10546438" y="5296149"/>
                <a:ext cx="3738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N-1</a:t>
                </a:r>
              </a:p>
            </p:txBody>
          </p: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B5661A5F-E629-05B3-F23D-738E8F510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163" y="5844130"/>
                <a:ext cx="279911" cy="191062"/>
              </a:xfrm>
              <a:prstGeom prst="rect">
                <a:avLst/>
              </a:prstGeom>
            </p:spPr>
          </p:pic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615FD68F-DF8D-C6AC-13B0-263DC00C23E0}"/>
                  </a:ext>
                </a:extLst>
              </p:cNvPr>
              <p:cNvSpPr/>
              <p:nvPr/>
            </p:nvSpPr>
            <p:spPr>
              <a:xfrm rot="5400000">
                <a:off x="8968205" y="5624199"/>
                <a:ext cx="69743" cy="235301"/>
              </a:xfrm>
              <a:prstGeom prst="rightBrace">
                <a:avLst>
                  <a:gd name="adj1" fmla="val 52719"/>
                  <a:gd name="adj2" fmla="val 50000"/>
                </a:avLst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58C45346-6A25-5EA5-2EA3-9622229663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6520" y="5547367"/>
                <a:ext cx="590297" cy="114404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C8271247-6A76-50FA-A96D-92D9AF9879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0258" y="5541200"/>
                <a:ext cx="224806" cy="126263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F94AC043-230E-9FCE-4351-0266837FE9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395" y="5537798"/>
                <a:ext cx="799126" cy="136086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B5BCE8BE-60F1-E19F-5927-A1E27850636D}"/>
                </a:ext>
              </a:extLst>
            </p:cNvPr>
            <p:cNvGrpSpPr/>
            <p:nvPr/>
          </p:nvGrpSpPr>
          <p:grpSpPr>
            <a:xfrm>
              <a:off x="5797725" y="3999918"/>
              <a:ext cx="2392998" cy="1520382"/>
              <a:chOff x="8776046" y="3999918"/>
              <a:chExt cx="2392998" cy="1520382"/>
            </a:xfrm>
          </p:grpSpPr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D7262D6-718F-BAED-118B-9E647B62CF1E}"/>
                  </a:ext>
                </a:extLst>
              </p:cNvPr>
              <p:cNvCxnSpPr/>
              <p:nvPr/>
            </p:nvCxnSpPr>
            <p:spPr>
              <a:xfrm>
                <a:off x="8911187" y="5281759"/>
                <a:ext cx="2135777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5E697A2-3468-8A3C-23A8-A78E2DEC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9896" y="4235702"/>
                <a:ext cx="0" cy="104605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B5B26FC-EB66-92EA-08E5-E4943401553C}"/>
                  </a:ext>
                </a:extLst>
              </p:cNvPr>
              <p:cNvSpPr txBox="1"/>
              <p:nvPr/>
            </p:nvSpPr>
            <p:spPr>
              <a:xfrm>
                <a:off x="8793098" y="527407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0     1    2    . . . 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E8F8B62F-5A38-A68C-7BA6-3012B495C60D}"/>
                  </a:ext>
                </a:extLst>
              </p:cNvPr>
              <p:cNvSpPr txBox="1"/>
              <p:nvPr/>
            </p:nvSpPr>
            <p:spPr>
              <a:xfrm>
                <a:off x="10920258" y="52740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k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992BF8C-B97F-8612-F9C6-08A83319B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2019" y="4974352"/>
                <a:ext cx="0" cy="299726"/>
              </a:xfrm>
              <a:prstGeom prst="line">
                <a:avLst/>
              </a:prstGeom>
              <a:ln w="15875"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CCDA8C6-0B21-A9EA-092A-3661CDD66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9437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1F6956AF-C6EE-C20B-F00A-0ABCBE795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146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3952C25-25EA-7375-9428-439C3E065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16855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8E2CCA67-6D66-7998-7277-8CD2BEBB8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564" y="5179423"/>
                <a:ext cx="0" cy="94655"/>
              </a:xfrm>
              <a:prstGeom prst="line">
                <a:avLst/>
              </a:prstGeom>
              <a:ln w="15875">
                <a:solidFill>
                  <a:srgbClr val="FFC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F50C4F98-E91C-817E-D9D2-52B9A95E2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0728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B7C9503-73C5-9ADA-2377-0DDA83AE9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6046" y="3999918"/>
                <a:ext cx="287700" cy="239107"/>
              </a:xfrm>
              <a:prstGeom prst="rect">
                <a:avLst/>
              </a:prstGeom>
            </p:spPr>
          </p:pic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FE42B398-279E-B8CC-95C4-BB7444689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0402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3680D686-EAD3-EDA2-5CAD-DEF0D5952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1691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7629604D-087A-A042-B68C-E4375B46E5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982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5B91017-C6D7-1A0E-807D-CE6EA48B0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4273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Grafik 78">
            <a:extLst>
              <a:ext uri="{FF2B5EF4-FFF2-40B4-BE49-F238E27FC236}">
                <a16:creationId xmlns:a16="http://schemas.microsoft.com/office/drawing/2014/main" id="{13D7EEBF-65A9-E169-D45D-5BF9F29F01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0" y="4315622"/>
            <a:ext cx="1621801" cy="2318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63A3AE03-48EE-701C-83B0-AC9A005B6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7951" y="5003011"/>
            <a:ext cx="2473494" cy="1265888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7A34982B-4C76-4F8D-0572-F731D96E718F}"/>
              </a:ext>
            </a:extLst>
          </p:cNvPr>
          <p:cNvSpPr txBox="1"/>
          <p:nvPr/>
        </p:nvSpPr>
        <p:spPr>
          <a:xfrm>
            <a:off x="5012127" y="6253849"/>
            <a:ext cx="2904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latin typeface="+mn-lt"/>
              </a:rPr>
              <a:t>Quelle</a:t>
            </a:r>
            <a:r>
              <a:rPr lang="de-DE" sz="800" dirty="0">
                <a:latin typeface="+mn-lt"/>
              </a:rPr>
              <a:t>: </a:t>
            </a:r>
            <a:r>
              <a:rPr lang="de-DE" sz="800" dirty="0">
                <a:latin typeface="+mn-lt"/>
                <a:hlinkClick r:id="rId19"/>
              </a:rPr>
              <a:t>https://de.wikipedia.org/wiki/Leck-Effekt</a:t>
            </a:r>
            <a:r>
              <a:rPr lang="de-DE" sz="800" dirty="0">
                <a:latin typeface="+mn-lt"/>
              </a:rPr>
              <a:t> (09.02.2024)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ABE284-EEC2-9417-45B3-706F76FAF10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08" t="40879" r="45000"/>
          <a:stretch/>
        </p:blipFill>
        <p:spPr>
          <a:xfrm>
            <a:off x="9434513" y="2122599"/>
            <a:ext cx="1680909" cy="75446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0507E71-A998-3C5F-5F43-E2AE27D48041}"/>
              </a:ext>
            </a:extLst>
          </p:cNvPr>
          <p:cNvSpPr txBox="1"/>
          <p:nvPr/>
        </p:nvSpPr>
        <p:spPr>
          <a:xfrm>
            <a:off x="9097743" y="2362965"/>
            <a:ext cx="421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DFT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4CDB2C-565F-5294-55BE-5BDEDB8822B8}"/>
              </a:ext>
            </a:extLst>
          </p:cNvPr>
          <p:cNvSpPr txBox="1"/>
          <p:nvPr/>
        </p:nvSpPr>
        <p:spPr>
          <a:xfrm>
            <a:off x="9113051" y="2625839"/>
            <a:ext cx="38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FFT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2F4E9E-99B7-660E-76CC-6A4C2FF4CB23}"/>
              </a:ext>
            </a:extLst>
          </p:cNvPr>
          <p:cNvSpPr txBox="1"/>
          <p:nvPr/>
        </p:nvSpPr>
        <p:spPr>
          <a:xfrm>
            <a:off x="9372517" y="1875640"/>
            <a:ext cx="1856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+mn-lt"/>
              </a:rPr>
              <a:t>Calculation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Effort</a:t>
            </a:r>
            <a:r>
              <a:rPr lang="de-DE" sz="1100" dirty="0">
                <a:latin typeface="+mn-lt"/>
              </a:rPr>
              <a:t> DFT / FFT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/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~31.2 years</a:t>
                </a:r>
                <a:endParaRPr lang="de-DE" sz="900" dirty="0">
                  <a:latin typeface="+mn-lt"/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/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30⋅10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~30 sec</a:t>
                </a:r>
                <a:endParaRPr lang="de-DE" sz="9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B49AE-9E4A-5DB4-10F9-7940F3A57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Links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Eigensteve</a:t>
            </a:r>
            <a:endParaRPr lang="en-US" sz="1600" dirty="0">
              <a:latin typeface="+mn-lt"/>
            </a:endParaRP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SteveBrunton_DFT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dirty="0" err="1">
                <a:latin typeface="+mn-lt"/>
              </a:rPr>
              <a:t>Matlab</a:t>
            </a:r>
            <a:r>
              <a:rPr lang="en-US" dirty="0">
                <a:latin typeface="+mn-lt"/>
              </a:rPr>
              <a:t> Tech Talks: Brian Douglas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BrianDouglasMatlabTechTalk</a:t>
            </a:r>
            <a:br>
              <a:rPr lang="en-US" dirty="0">
                <a:solidFill>
                  <a:schemeClr val="accent4"/>
                </a:solidFill>
                <a:latin typeface="+mn-lt"/>
              </a:rPr>
            </a:br>
            <a:endParaRPr lang="en-US" dirty="0">
              <a:solidFill>
                <a:schemeClr val="accent4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How-to</a:t>
            </a:r>
            <a:r>
              <a:rPr lang="en-US" dirty="0"/>
              <a:t>: FFT in a </a:t>
            </a:r>
            <a:r>
              <a:rPr lang="en-US" dirty="0" err="1"/>
              <a:t>dSpace</a:t>
            </a:r>
            <a:r>
              <a:rPr lang="en-US" dirty="0"/>
              <a:t> environment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dSpace</a:t>
            </a:r>
            <a:r>
              <a:rPr lang="en-US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FFT with </a:t>
            </a: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ControlDesk</a:t>
            </a:r>
            <a:endParaRPr lang="en-US" dirty="0">
              <a:solidFill>
                <a:schemeClr val="accent4"/>
              </a:solidFill>
            </a:endParaRPr>
          </a:p>
          <a:p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5D128F3-8DEB-7A66-DFD5-34217F4E8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678" y="2142308"/>
            <a:ext cx="5727219" cy="3170466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8C2EFF7-F5A0-C14F-21F5-EC4FEFE33D20}"/>
              </a:ext>
            </a:extLst>
          </p:cNvPr>
          <p:cNvCxnSpPr>
            <a:cxnSpLocks/>
          </p:cNvCxnSpPr>
          <p:nvPr/>
        </p:nvCxnSpPr>
        <p:spPr>
          <a:xfrm>
            <a:off x="3337560" y="3716383"/>
            <a:ext cx="2155371" cy="123444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4C84D2-5AE9-D54F-8703-CF4B60A8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CC24C-9991-B6D5-E959-47A714639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135C19-F4F1-EB14-6DAD-62FAD52E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793249-EA3F-A546-AEF2-5B80F12153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19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7B476F-0FCF-47A6-3B5A-96D5DA84BB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4"/>
            <a:ext cx="2757019" cy="20472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AD2E50C-E9F6-48D3-BB13-EDBEF90B80F9}"/>
              </a:ext>
            </a:extLst>
          </p:cNvPr>
          <p:cNvGrpSpPr/>
          <p:nvPr/>
        </p:nvGrpSpPr>
        <p:grpSpPr>
          <a:xfrm>
            <a:off x="9237436" y="1780594"/>
            <a:ext cx="2568676" cy="2373395"/>
            <a:chOff x="9237436" y="1780594"/>
            <a:chExt cx="2568676" cy="237339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E1CACAD-CF9A-706C-E109-6E8B6420150E}"/>
                </a:ext>
              </a:extLst>
            </p:cNvPr>
            <p:cNvSpPr/>
            <p:nvPr/>
          </p:nvSpPr>
          <p:spPr>
            <a:xfrm>
              <a:off x="9237436" y="1780594"/>
              <a:ext cx="2568676" cy="16691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E0F1C9B-BFA2-CA15-5473-0632D8F8501A}"/>
                </a:ext>
              </a:extLst>
            </p:cNvPr>
            <p:cNvCxnSpPr/>
            <p:nvPr/>
          </p:nvCxnSpPr>
          <p:spPr>
            <a:xfrm>
              <a:off x="9532027" y="312248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F658EED-E5E0-1E14-DA1A-6C8569C7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736" y="207643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4DE8B8-74FF-5CA3-6855-D2EE038BE2D5}"/>
                </a:ext>
              </a:extLst>
            </p:cNvPr>
            <p:cNvSpPr txBox="1"/>
            <p:nvPr/>
          </p:nvSpPr>
          <p:spPr>
            <a:xfrm>
              <a:off x="11541098" y="3114808"/>
              <a:ext cx="223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latin typeface="+mn-lt"/>
                </a:rPr>
                <a:t>f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D75F0B8-14BF-F35A-7D0B-DF14EDB5CFD8}"/>
                </a:ext>
              </a:extLst>
            </p:cNvPr>
            <p:cNvCxnSpPr>
              <a:cxnSpLocks/>
            </p:cNvCxnSpPr>
            <p:nvPr/>
          </p:nvCxnSpPr>
          <p:spPr>
            <a:xfrm>
              <a:off x="9542859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F29600F-C677-2B97-D886-8EB9EB9DD21F}"/>
                </a:ext>
              </a:extLst>
            </p:cNvPr>
            <p:cNvCxnSpPr>
              <a:cxnSpLocks/>
            </p:cNvCxnSpPr>
            <p:nvPr/>
          </p:nvCxnSpPr>
          <p:spPr>
            <a:xfrm>
              <a:off x="9940277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F1B52DF-1D80-1070-89BC-B288EF076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986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05AC7AE2-B727-B4B5-52BA-A8A22B186C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695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0B33354-0B01-08A4-67AB-44C5345B0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1774" y="3114808"/>
              <a:ext cx="1463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FC2A8FD3-DE21-3D5B-4AA6-E0716EBAE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568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E580E73-0F99-53DB-2994-8F1FD5480D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86" y="1840648"/>
              <a:ext cx="287700" cy="239107"/>
            </a:xfrm>
            <a:prstGeom prst="rect">
              <a:avLst/>
            </a:prstGeom>
          </p:spPr>
        </p:pic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D5F7CE5-F483-5A23-226D-27DB062E0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1242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5BD03B4-4829-4480-B0F6-DE3AA9B6B11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531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80D3CF0-E703-15DD-1EEE-2D0A17B0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3822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AE0AE8-B674-B4F7-A607-7820B7E25B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113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376A4C7-180E-E21D-A481-76D0907F583C}"/>
                </a:ext>
              </a:extLst>
            </p:cNvPr>
            <p:cNvCxnSpPr/>
            <p:nvPr/>
          </p:nvCxnSpPr>
          <p:spPr>
            <a:xfrm flipV="1">
              <a:off x="10536404" y="3500846"/>
              <a:ext cx="0" cy="653143"/>
            </a:xfrm>
            <a:prstGeom prst="straightConnector1">
              <a:avLst/>
            </a:prstGeom>
            <a:ln w="666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20E2FC0-DBFD-1ECE-2E49-42F699ABAAB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86" y="3205766"/>
              <a:ext cx="553448" cy="184076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CE4617-220E-4354-6CA5-5DBAAC5C434D}"/>
                </a:ext>
              </a:extLst>
            </p:cNvPr>
            <p:cNvSpPr txBox="1"/>
            <p:nvPr/>
          </p:nvSpPr>
          <p:spPr>
            <a:xfrm>
              <a:off x="10051116" y="3748043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+mn-lt"/>
                </a:rPr>
                <a:t>FFT     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 60">
            <a:extLst>
              <a:ext uri="{FF2B5EF4-FFF2-40B4-BE49-F238E27FC236}">
                <a16:creationId xmlns:a16="http://schemas.microsoft.com/office/drawing/2014/main" id="{A546AE33-057F-2947-9712-67F64EA9FF63}"/>
              </a:ext>
            </a:extLst>
          </p:cNvPr>
          <p:cNvSpPr/>
          <p:nvPr/>
        </p:nvSpPr>
        <p:spPr>
          <a:xfrm>
            <a:off x="533400" y="2330302"/>
            <a:ext cx="5035550" cy="95858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9C4813-6392-AB68-2BD1-C4BFD8BE3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7" y="2498677"/>
            <a:ext cx="4721933" cy="6808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4015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>
            <a:cxnSpLocks/>
          </p:cNvCxnSpPr>
          <p:nvPr/>
        </p:nvCxnSpPr>
        <p:spPr>
          <a:xfrm>
            <a:off x="2370909" y="2939143"/>
            <a:ext cx="226241" cy="4709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220245" y="3395739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574599" y="249867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Multiplication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8852218" y="6220138"/>
            <a:ext cx="2864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+mn-lt"/>
                <a:hlinkClick r:id="rId13"/>
              </a:rPr>
              <a:t>See also: https://www.youtube.com/watch?v=QmgJmh2I3Fw</a:t>
            </a:r>
            <a:endParaRPr lang="de-DE" sz="8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482219D-C66E-F3AB-AE63-4521602CA1B7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581650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162B07F-7944-8358-8989-24E1132A9008}"/>
              </a:ext>
            </a:extLst>
          </p:cNvPr>
          <p:cNvSpPr/>
          <p:nvPr/>
        </p:nvSpPr>
        <p:spPr>
          <a:xfrm rot="357961">
            <a:off x="1395795" y="5485195"/>
            <a:ext cx="8504943" cy="1050457"/>
          </a:xfrm>
          <a:custGeom>
            <a:avLst/>
            <a:gdLst>
              <a:gd name="connsiteX0" fmla="*/ 0 w 3765550"/>
              <a:gd name="connsiteY0" fmla="*/ 114300 h 718382"/>
              <a:gd name="connsiteX1" fmla="*/ 1200150 w 3765550"/>
              <a:gd name="connsiteY1" fmla="*/ 717550 h 718382"/>
              <a:gd name="connsiteX2" fmla="*/ 3765550 w 3765550"/>
              <a:gd name="connsiteY2" fmla="*/ 0 h 71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5550" h="718382">
                <a:moveTo>
                  <a:pt x="0" y="114300"/>
                </a:moveTo>
                <a:cubicBezTo>
                  <a:pt x="286279" y="425450"/>
                  <a:pt x="572558" y="736600"/>
                  <a:pt x="1200150" y="717550"/>
                </a:cubicBezTo>
                <a:cubicBezTo>
                  <a:pt x="1827742" y="698500"/>
                  <a:pt x="2796646" y="349250"/>
                  <a:pt x="3765550" y="0"/>
                </a:cubicBezTo>
              </a:path>
            </a:pathLst>
          </a:custGeom>
          <a:noFill/>
          <a:ln w="9525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3E0BD17-3344-E249-6AE9-975DDE3BAE6A}"/>
              </a:ext>
            </a:extLst>
          </p:cNvPr>
          <p:cNvGrpSpPr/>
          <p:nvPr/>
        </p:nvGrpSpPr>
        <p:grpSpPr>
          <a:xfrm>
            <a:off x="9565228" y="4455531"/>
            <a:ext cx="1591910" cy="1251504"/>
            <a:chOff x="9565228" y="4455531"/>
            <a:chExt cx="1591910" cy="1251504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6CCAD47-2260-BFD8-9A64-2F2F3664558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>
              <a:off x="10357744" y="4892782"/>
              <a:ext cx="1525" cy="814253"/>
            </a:xfrm>
            <a:prstGeom prst="line">
              <a:avLst/>
            </a:prstGeom>
            <a:ln w="15875">
              <a:solidFill>
                <a:srgbClr val="FFC000">
                  <a:alpha val="6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eschweifte Klammer rechts 36">
              <a:extLst>
                <a:ext uri="{FF2B5EF4-FFF2-40B4-BE49-F238E27FC236}">
                  <a16:creationId xmlns:a16="http://schemas.microsoft.com/office/drawing/2014/main" id="{17CB2B31-BCBA-202D-F8B2-7B4F5FA2CEF1}"/>
                </a:ext>
              </a:extLst>
            </p:cNvPr>
            <p:cNvSpPr/>
            <p:nvPr/>
          </p:nvSpPr>
          <p:spPr>
            <a:xfrm rot="16200000">
              <a:off x="9879410" y="4410668"/>
              <a:ext cx="167932" cy="796296"/>
            </a:xfrm>
            <a:prstGeom prst="rightBrace">
              <a:avLst>
                <a:gd name="adj1" fmla="val 73980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Geschweifte Klammer rechts 40">
              <a:extLst>
                <a:ext uri="{FF2B5EF4-FFF2-40B4-BE49-F238E27FC236}">
                  <a16:creationId xmlns:a16="http://schemas.microsoft.com/office/drawing/2014/main" id="{07FB95E2-0A47-F257-FC17-AABF741BAC23}"/>
                </a:ext>
              </a:extLst>
            </p:cNvPr>
            <p:cNvSpPr/>
            <p:nvPr/>
          </p:nvSpPr>
          <p:spPr>
            <a:xfrm rot="16200000">
              <a:off x="10671926" y="4410668"/>
              <a:ext cx="167932" cy="796296"/>
            </a:xfrm>
            <a:prstGeom prst="rightBrace">
              <a:avLst>
                <a:gd name="adj1" fmla="val 69726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25FEF3B-DAFF-20F4-2E7C-541DA31F2D30}"/>
                </a:ext>
              </a:extLst>
            </p:cNvPr>
            <p:cNvSpPr txBox="1"/>
            <p:nvPr/>
          </p:nvSpPr>
          <p:spPr>
            <a:xfrm>
              <a:off x="9614826" y="4455531"/>
              <a:ext cx="695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positive</a:t>
              </a:r>
              <a:endParaRPr lang="de-DE" sz="1600" dirty="0">
                <a:latin typeface="+mn-lt"/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9F5A543-E29B-4BB0-DAFC-A322562DAA22}"/>
                </a:ext>
              </a:extLst>
            </p:cNvPr>
            <p:cNvSpPr txBox="1"/>
            <p:nvPr/>
          </p:nvSpPr>
          <p:spPr>
            <a:xfrm>
              <a:off x="10416614" y="4455531"/>
              <a:ext cx="740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negative</a:t>
              </a:r>
              <a:endParaRPr lang="de-DE" sz="1600" dirty="0">
                <a:latin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FE65C14F-CBCE-1DAC-E3BA-3E887EA10E2A}"/>
                  </a:ext>
                </a:extLst>
              </p14:cNvPr>
              <p14:cNvContentPartPr/>
              <p14:nvPr/>
            </p14:nvContentPartPr>
            <p14:xfrm>
              <a:off x="1065600" y="3322800"/>
              <a:ext cx="7052040" cy="310320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FE65C14F-CBCE-1DAC-E3BA-3E887EA10E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56240" y="3313440"/>
                <a:ext cx="7070760" cy="31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8192585" y="3069771"/>
            <a:ext cx="3087186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8192582" y="4295200"/>
            <a:ext cx="308718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9274898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9AD2AE-4666-CC97-95BF-60152F992D04}"/>
              </a:ext>
            </a:extLst>
          </p:cNvPr>
          <p:cNvGrpSpPr/>
          <p:nvPr/>
        </p:nvGrpSpPr>
        <p:grpSpPr>
          <a:xfrm>
            <a:off x="81925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609E-6 -0.00094 L -0.51606 -0.002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9" y="-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3 0.00094 L -0.25809 1.96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1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1B95B05-BACA-FE30-33B8-114A386F6493}"/>
              </a:ext>
            </a:extLst>
          </p:cNvPr>
          <p:cNvGrpSpPr/>
          <p:nvPr/>
        </p:nvGrpSpPr>
        <p:grpSpPr>
          <a:xfrm>
            <a:off x="20076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20066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2006600" y="2854234"/>
            <a:ext cx="618525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4579695" y="2487075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4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103940" y="5793359"/>
            <a:ext cx="3077031" cy="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5103940" y="2854234"/>
            <a:ext cx="308791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6128365" y="2474947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027074-95B5-9488-4F49-264FB555E985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11E0B0-5327-DE8D-EB6A-50A19DD6D72F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193333-8482-3CCD-79F9-1910AC09ADF4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6D2F02A-2682-2E8C-FAD9-0F41041827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558CF03-F807-C279-A763-9DDC078C4E85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38E25A-0434-236A-CC91-84779D5A556F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7E521F1-9A63-4CAA-7750-09C861BD86C8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B25CDB6-FF92-73A1-00D6-FF54D322F774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033B3E4-55CD-940E-C31A-0AB268DE67A7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392C6E-6A04-3012-F715-88B5E2B17842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B08460A-90B8-2DF7-EBDB-0F1E3A87CBC7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F5F0820-EF25-A7CF-01EE-421CF50B9875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3663F22-D5D0-3342-E3E6-4EE89219C9A7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7E2838E-D9F2-AD1D-47D5-F1EDF0855710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40039BD-0A35-C001-8E87-DDA4903090A0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0B2D578-0CA0-8135-26E5-91C4E2DDAF1D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E39C040D-318A-A724-7B55-2703A7594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5F706DA-D565-F25B-C8FC-E986E364F26C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3A8AA7F-FBD8-A5C2-BF9E-F96C51716707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A8CDA15-5D94-7855-4952-45E935BE74BE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7DB1485-8E8A-2E31-7278-1CFEB6F6DCBE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8B1389-1B47-512D-365A-662031E0914F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4A61300-39AA-682F-8FBB-8C00DF6DF844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7F81130-C06F-9BCE-3317-605B6B7059D5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EA3C4A5F-C783-C862-369A-3E2AFAE7C11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F5A11BA4-D47E-111E-0E71-BB9F6306295C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83C8F28-1F6B-8927-C682-FA34BF773585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65907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F508C3DA-D584-330F-A9EF-8E01F1ACA785}"/>
              </a:ext>
            </a:extLst>
          </p:cNvPr>
          <p:cNvSpPr/>
          <p:nvPr/>
        </p:nvSpPr>
        <p:spPr>
          <a:xfrm>
            <a:off x="3187355" y="3873913"/>
            <a:ext cx="4267545" cy="9901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FEDBAAA-4CAB-DD17-7CE7-5C1CC094A61D}"/>
              </a:ext>
            </a:extLst>
          </p:cNvPr>
          <p:cNvSpPr txBox="1"/>
          <p:nvPr/>
        </p:nvSpPr>
        <p:spPr>
          <a:xfrm>
            <a:off x="5631320" y="460141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rgbClr val="C49500"/>
                </a:solidFill>
                <a:latin typeface="+mn-lt"/>
              </a:rPr>
              <a:t>Length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of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the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signal</a:t>
            </a:r>
            <a:endParaRPr lang="de-DE" sz="800" dirty="0">
              <a:solidFill>
                <a:srgbClr val="C49500"/>
              </a:solidFill>
              <a:latin typeface="+mn-lt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1E341EE3-5FC6-BBDF-94BC-93EC5BC7A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89" y="4095533"/>
            <a:ext cx="3772677" cy="412376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FB28372C-6CB6-8D37-4E20-EC7C02F4F551}"/>
              </a:ext>
            </a:extLst>
          </p:cNvPr>
          <p:cNvSpPr/>
          <p:nvPr/>
        </p:nvSpPr>
        <p:spPr>
          <a:xfrm rot="16200000">
            <a:off x="6098771" y="4318177"/>
            <a:ext cx="91341" cy="51591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3572BEA-2B44-456F-3485-4994492E2605}"/>
              </a:ext>
            </a:extLst>
          </p:cNvPr>
          <p:cNvGrpSpPr/>
          <p:nvPr/>
        </p:nvGrpSpPr>
        <p:grpSpPr>
          <a:xfrm>
            <a:off x="8826520" y="5296149"/>
            <a:ext cx="2318544" cy="739043"/>
            <a:chOff x="8826520" y="5296149"/>
            <a:chExt cx="2318544" cy="739043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546438" y="5296149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E3F0B4E0-10B3-A9ED-3041-96C0397BE05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163" y="5844130"/>
              <a:ext cx="279911" cy="191062"/>
            </a:xfrm>
            <a:prstGeom prst="rect">
              <a:avLst/>
            </a:prstGeom>
          </p:spPr>
        </p:pic>
        <p:sp>
          <p:nvSpPr>
            <p:cNvPr id="88" name="Geschweifte Klammer rechts 87">
              <a:extLst>
                <a:ext uri="{FF2B5EF4-FFF2-40B4-BE49-F238E27FC236}">
                  <a16:creationId xmlns:a16="http://schemas.microsoft.com/office/drawing/2014/main" id="{905187D5-5492-3848-BCF2-6E89CCAA4223}"/>
                </a:ext>
              </a:extLst>
            </p:cNvPr>
            <p:cNvSpPr/>
            <p:nvPr/>
          </p:nvSpPr>
          <p:spPr>
            <a:xfrm rot="5400000">
              <a:off x="8968205" y="5624199"/>
              <a:ext cx="69743" cy="235301"/>
            </a:xfrm>
            <a:prstGeom prst="rightBrace">
              <a:avLst>
                <a:gd name="adj1" fmla="val 52719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A81AF373-F054-EDEC-18A8-8C7F2FEF1E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520" y="5547367"/>
              <a:ext cx="590297" cy="114404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E51E7AC-9CBA-E3E1-9AAB-FF97E34855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258" y="5541200"/>
              <a:ext cx="224806" cy="126263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ABB630A-BBE7-6BCE-564E-69FA8049153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395" y="5537798"/>
              <a:ext cx="799126" cy="136086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B107CDF-B6D1-6FE3-2EF9-53A6F96A20D1}"/>
              </a:ext>
            </a:extLst>
          </p:cNvPr>
          <p:cNvGrpSpPr/>
          <p:nvPr/>
        </p:nvGrpSpPr>
        <p:grpSpPr>
          <a:xfrm>
            <a:off x="8776046" y="3999918"/>
            <a:ext cx="2392998" cy="1520382"/>
            <a:chOff x="8776046" y="3999918"/>
            <a:chExt cx="2392998" cy="152038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8911187" y="528175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896" y="423570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8793098" y="527407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0920258" y="52740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019" y="4974352"/>
              <a:ext cx="0" cy="299726"/>
            </a:xfrm>
            <a:prstGeom prst="line">
              <a:avLst/>
            </a:prstGeom>
            <a:ln w="15875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37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146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855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64" y="5179423"/>
              <a:ext cx="0" cy="94655"/>
            </a:xfrm>
            <a:prstGeom prst="line">
              <a:avLst/>
            </a:prstGeom>
            <a:ln w="1587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0728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46" y="3999918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402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1691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982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4273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0363481-E42D-FD81-1604-1DB008AE9FC2}"/>
              </a:ext>
            </a:extLst>
          </p:cNvPr>
          <p:cNvGrpSpPr/>
          <p:nvPr/>
        </p:nvGrpSpPr>
        <p:grpSpPr>
          <a:xfrm>
            <a:off x="250867" y="1964689"/>
            <a:ext cx="5966977" cy="3139712"/>
            <a:chOff x="250867" y="1964689"/>
            <a:chExt cx="5966977" cy="3139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62045D-B225-9408-E909-82D16C43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67" y="1964689"/>
              <a:ext cx="5966977" cy="313971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E027257-F7D5-DC22-296B-6664CA586C9A}"/>
                </a:ext>
              </a:extLst>
            </p:cNvPr>
            <p:cNvSpPr/>
            <p:nvPr/>
          </p:nvSpPr>
          <p:spPr>
            <a:xfrm>
              <a:off x="1423851" y="2449300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40,4574"/>
  <p:tag name="LATEXADDIN" val="\documentclass{article}&#10;\usepackage{amsmath}&#10;\pagestyle{empty}&#10;\usepackage{xcolor}&#10;\usepackage{latexsym}&#10;\usepackage{utilslide}&#10;\begin{document}&#10;&#10;$f_1 \quad f_2$&#10;&#10;&#10;&#10;\end{document}"/>
  <p:tag name="IGUANATEXSIZE" val="16"/>
  <p:tag name="IGUANATEXCURSOR" val="157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527,184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, N-1}&#10;\end{equation*}&#10;&#10;&#10;&#10;&#10;\end{document}"/>
  <p:tag name="IGUANATEXSIZE" val="16"/>
  <p:tag name="IGUANATEXCURSOR" val="33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1571,054"/>
  <p:tag name="LATEXADDIN" val="\documentclass{article}&#10;\usepackage{amsmath}&#10;\pagestyle{empty}&#10;\usepackage{xcolor}&#10;\usepackage{latexsym}&#10;\usepackage{utilslide}&#10;\begin{document}&#10;&#10;Frequency $f(\color{teal}{k}\color{black}{)} = \frac{ \color{teal}{k} } { \color{orange}{N \cdot \ind{T}{s}}  } &#10;= \frac{\color{teal}{k} \color{orange}{\ind{f}{s}}}{\color{orange}{N}} $&#10;&#10;&#10;&#10;&#10;\end{document}"/>
  <p:tag name="IGUANATEXSIZE" val="16"/>
  <p:tag name="IGUANATEXCURSOR" val="19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97,3754"/>
  <p:tag name="LATEXADDIN" val="\documentclass{article}&#10;\usepackage{amsmath}&#10;\pagestyle{empty}&#10;\usepackage{xcolor}&#10;\usepackage{latexsym}&#10;\usepackage{utilslide}&#10;\begin{document}&#10;&#10;$N = 2^\zeta; \quad \zeta \in I\!\!N_0^+$&#10;&#10;&#10;&#10;&#10;\end{document}"/>
  <p:tag name="IGUANATEXSIZE" val="16"/>
  <p:tag name="IGUANATEXCURSOR" val="18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4,038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sin(\omega_2 t);&#10;\end{equation*}&#10;&#10;\end{document}"/>
  <p:tag name="IGUANATEXSIZE" val="16"/>
  <p:tag name="IGUANATEXCURSOR" val="21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833</Words>
  <Application>Microsoft Office PowerPoint</Application>
  <PresentationFormat>Benutzerdefiniert</PresentationFormat>
  <Paragraphs>154</Paragraphs>
  <Slides>15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MetaPlusLF</vt:lpstr>
      <vt:lpstr>Calibri</vt:lpstr>
      <vt:lpstr>Helvetica</vt:lpstr>
      <vt:lpstr>Arial</vt:lpstr>
      <vt:lpstr>Cambria Math</vt:lpstr>
      <vt:lpstr>Default Theme</vt:lpstr>
      <vt:lpstr>How-to Implement a DFT on a Real-Time System</vt:lpstr>
      <vt:lpstr>FFT/DFT in Real-Time | Objectives</vt:lpstr>
      <vt:lpstr>FFT/DFT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 | dSpace Example</vt:lpstr>
      <vt:lpstr>FFT in Real-Time | Summary</vt:lpstr>
      <vt:lpstr>FFT in Real-Time | Helpful Links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291</cp:revision>
  <cp:lastPrinted>2023-06-28T09:25:42Z</cp:lastPrinted>
  <dcterms:created xsi:type="dcterms:W3CDTF">2021-10-08T12:33:28Z</dcterms:created>
  <dcterms:modified xsi:type="dcterms:W3CDTF">2024-02-22T12:14:12Z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